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4" r:id="rId2"/>
    <p:sldId id="295" r:id="rId3"/>
    <p:sldId id="319" r:id="rId4"/>
    <p:sldId id="318" r:id="rId5"/>
    <p:sldId id="320" r:id="rId6"/>
    <p:sldId id="321" r:id="rId7"/>
    <p:sldId id="322" r:id="rId8"/>
    <p:sldId id="323" r:id="rId9"/>
    <p:sldId id="324" r:id="rId10"/>
    <p:sldId id="326" r:id="rId11"/>
    <p:sldId id="325" r:id="rId12"/>
    <p:sldId id="327" r:id="rId13"/>
    <p:sldId id="31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00"/>
    <a:srgbClr val="00AAE6"/>
    <a:srgbClr val="CCFF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7482" autoAdjust="0"/>
  </p:normalViewPr>
  <p:slideViewPr>
    <p:cSldViewPr>
      <p:cViewPr varScale="1">
        <p:scale>
          <a:sx n="80" d="100"/>
          <a:sy n="80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24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6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59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37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80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2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73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92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04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13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84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400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312083" y="325644"/>
            <a:ext cx="1463638" cy="1426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462106" y="458804"/>
            <a:ext cx="1163590" cy="1135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49" y="496502"/>
            <a:ext cx="936104" cy="105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845" y="483059"/>
            <a:ext cx="9116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 по экологическому,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технологическому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атомному надзору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844" y="198884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правоприменительной практике Сибирского управления Ростехнадзора на объектах, эксплуатирующих подъемные сооружения. Проблемные вопросы, возникающие при осуществлении контрольно-надзорной деятельности на объектах, эксплуатирующих подъемные сооружения»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7844" y="3645024"/>
            <a:ext cx="91718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Докладывает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Табак Евгений Яковлевич</a:t>
            </a:r>
          </a:p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Межрегионального отдела по надзору за подъемными сооружениями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5245" y="6165304"/>
            <a:ext cx="8107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августа 2023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Кемерово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9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31436" y="804477"/>
            <a:ext cx="830506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риска</a:t>
            </a:r>
          </a:p>
          <a:p>
            <a:pPr lvl="0" indent="457200"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 риска нарушения обязательных требований - соответствие или отклонение от параметров объекта контроля, которые сами по себе не являются нарушениями обязательных требований, но с высокой степенью вероятности свидетельствуют о наличии таких нарушений и риска причинения вреда (ущерба) охраняемым законом ценностям.</a:t>
            </a:r>
          </a:p>
          <a:p>
            <a:pPr lvl="0" indent="457200" algn="just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r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Федерального закона </a:t>
            </a:r>
            <a:endParaRPr lang="ru-RU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r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июля 2020 года № 248-ФЗ </a:t>
            </a:r>
            <a:endParaRPr lang="ru-RU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r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государственном контроле (надзоре) </a:t>
            </a:r>
            <a:endParaRPr lang="ru-RU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r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контроле </a:t>
            </a:r>
            <a:endParaRPr lang="ru-RU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r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07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Рабочий стол\Проверки\ИР\397 приказ в слайд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84" y="279853"/>
            <a:ext cx="4464496" cy="631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34080" y="284478"/>
            <a:ext cx="400241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территориальный орган Ростехнадзора информации о трёх и более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инцидентах</a:t>
            </a:r>
          </a:p>
          <a:p>
            <a:pPr marL="342900" indent="-342900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акте технического расследования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причинах аварии, связанных с нарушением требований промышленной безопасности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</a:t>
            </a:r>
          </a:p>
          <a:p>
            <a:pPr marL="342900" indent="-342900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 реестре лицензий сведений о лицензии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 (ИП)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эксплуатацию взрывопожароопасных и химически опасных производственных объектов I, II и III классов опасности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4 месяцев с даты регистрации в государственном реестре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сведений об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 III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IV класса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государственном реестре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 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истечении 2 лет с даты внесения сведений в реестр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ЗЭПБ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экспертизе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ПБ,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проведенной в отношении документации на консервацию или ликвидацию такого объекта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сведений 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 (ИП),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эксплуатирующем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 III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IV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котором содержатся в государственном реестре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единого государственного реестра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</a:t>
            </a:r>
          </a:p>
          <a:p>
            <a:pPr marL="342900" indent="-342900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Отсутствие сведений 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ЗЭПБ,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содержащем срок дальнейшей безопасной эксплуатации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применяемого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 III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IV класса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сведений о выводе из эксплуатации такого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 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истечении года после установленного срока 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16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558" y="303897"/>
            <a:ext cx="4352295" cy="626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7853" y="376526"/>
            <a:ext cx="4352295" cy="621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16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400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312083" y="325644"/>
            <a:ext cx="1463638" cy="1426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462106" y="458804"/>
            <a:ext cx="1163590" cy="1135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49" y="496502"/>
            <a:ext cx="936104" cy="105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845" y="483059"/>
            <a:ext cx="9116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 по экологическому,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технологическому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атомному надзору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619672" y="2277836"/>
            <a:ext cx="5984875" cy="233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окончен.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42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697922"/>
              </p:ext>
            </p:extLst>
          </p:nvPr>
        </p:nvGraphicFramePr>
        <p:xfrm>
          <a:off x="685860" y="1196752"/>
          <a:ext cx="8233051" cy="5464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5477"/>
                <a:gridCol w="5455569"/>
                <a:gridCol w="1772005"/>
              </a:tblGrid>
              <a:tr h="37885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п/п   </a:t>
                      </a:r>
                    </a:p>
                  </a:txBody>
                  <a:tcPr marL="37357" marR="3735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37357" marR="3735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 по управлению</a:t>
                      </a:r>
                    </a:p>
                  </a:txBody>
                  <a:tcPr marL="37357" marR="3735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425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7357" marR="3735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7357" marR="37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7357" marR="37357" marT="0" marB="0" anchor="ctr"/>
                </a:tc>
              </a:tr>
              <a:tr h="65475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37357" marR="3735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опасных производственных объектов, в состав которых входят подъемные сооружения, в том числе: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357" marR="37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357" marR="37357" marT="0" marB="0" anchor="ctr"/>
                </a:tc>
              </a:tr>
              <a:tr h="23425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37357" marR="3735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класса опасности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357" marR="37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357" marR="37357" marT="0" marB="0" anchor="ctr"/>
                </a:tc>
              </a:tr>
              <a:tr h="23425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37357" marR="3735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класса опасности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357" marR="37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357" marR="37357" marT="0" marB="0" anchor="ctr"/>
                </a:tc>
              </a:tr>
              <a:tr h="23425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1.3.</a:t>
                      </a:r>
                    </a:p>
                  </a:txBody>
                  <a:tcPr marL="37357" marR="3735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класса опасности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357" marR="37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357" marR="37357" marT="0" marB="0" anchor="ctr"/>
                </a:tc>
              </a:tr>
              <a:tr h="23425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1.4.</a:t>
                      </a:r>
                    </a:p>
                  </a:txBody>
                  <a:tcPr marL="37357" marR="3735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 класса опасности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357" marR="37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357" marR="37357" marT="0" marB="0" anchor="ctr"/>
                </a:tc>
              </a:tr>
              <a:tr h="6387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1а.</a:t>
                      </a:r>
                    </a:p>
                  </a:txBody>
                  <a:tcPr marL="37357" marR="3735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опасных производственных объектов, в которых признак опасности 2.3 является единственным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357" marR="37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357" marR="37357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37357" marR="373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поднадзорных технических устройств, из них: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357" marR="3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18584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357" marR="37357" marT="0" marB="0" anchor="ctr"/>
                </a:tc>
              </a:tr>
              <a:tr h="23425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2.1.</a:t>
                      </a:r>
                    </a:p>
                  </a:txBody>
                  <a:tcPr marL="37357" marR="373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Кранов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357" marR="3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15649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357" marR="37357" marT="0" marB="0" anchor="ctr"/>
                </a:tc>
              </a:tr>
              <a:tr h="23425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2.2.</a:t>
                      </a:r>
                    </a:p>
                  </a:txBody>
                  <a:tcPr marL="37357" marR="373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Подъемников (вышек)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357" marR="3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357" marR="37357" marT="0" marB="0" anchor="ctr"/>
                </a:tc>
              </a:tr>
              <a:tr h="22935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2.3.</a:t>
                      </a:r>
                    </a:p>
                  </a:txBody>
                  <a:tcPr marL="37357" marR="373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Пассажирских канатных дорог, из них: 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357" marR="3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357" marR="37357" marT="0" marB="0" anchor="ctr"/>
                </a:tc>
              </a:tr>
              <a:tr h="32206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2.3.1.</a:t>
                      </a:r>
                    </a:p>
                  </a:txBody>
                  <a:tcPr marL="37357" marR="373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подвесных канатных дорог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357" marR="3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357" marR="37357" marT="0" marB="0" anchor="ctr"/>
                </a:tc>
              </a:tr>
              <a:tr h="2539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2.3.2.</a:t>
                      </a:r>
                    </a:p>
                  </a:txBody>
                  <a:tcPr marL="37357" marR="373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буксировочных канатных дорог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357" marR="3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357" marR="37357" marT="0" marB="0" anchor="ctr"/>
                </a:tc>
              </a:tr>
              <a:tr h="23425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2.4.</a:t>
                      </a:r>
                    </a:p>
                  </a:txBody>
                  <a:tcPr marL="37357" marR="373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Эскалаторов в метрополитенах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357" marR="3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357" marR="37357" marT="0" marB="0" anchor="ctr"/>
                </a:tc>
              </a:tr>
              <a:tr h="23425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2.5.</a:t>
                      </a:r>
                    </a:p>
                  </a:txBody>
                  <a:tcPr marL="37357" marR="373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Строительных подъемников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357" marR="3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357" marR="37357" marT="0" marB="0" anchor="ctr"/>
                </a:tc>
              </a:tr>
              <a:tr h="23425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2.6.</a:t>
                      </a:r>
                    </a:p>
                  </a:txBody>
                  <a:tcPr marL="37357" marR="373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Лифтов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357" marR="3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33885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357" marR="37357" marT="0" marB="0" anchor="ctr"/>
                </a:tc>
              </a:tr>
              <a:tr h="23425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2.7.</a:t>
                      </a:r>
                    </a:p>
                  </a:txBody>
                  <a:tcPr marL="37357" marR="373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Эскалаторов вне метрополитенов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357" marR="3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357" marR="37357" marT="0" marB="0" anchor="ctr"/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695810" y="219702"/>
            <a:ext cx="8489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осуществлении контроля (надзора) отделом по надзору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подъемными сооружениями Сибирского управления Ростехнадзора</a:t>
            </a:r>
          </a:p>
        </p:txBody>
      </p:sp>
    </p:spTree>
    <p:extLst>
      <p:ext uri="{BB962C8B-B14F-4D97-AF65-F5344CB8AC3E}">
        <p14:creationId xmlns:p14="http://schemas.microsoft.com/office/powerpoint/2010/main" val="245328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235846"/>
              </p:ext>
            </p:extLst>
          </p:nvPr>
        </p:nvGraphicFramePr>
        <p:xfrm>
          <a:off x="748382" y="1628800"/>
          <a:ext cx="8078593" cy="42086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96577"/>
                <a:gridCol w="968215"/>
                <a:gridCol w="1144591"/>
                <a:gridCol w="1034667"/>
                <a:gridCol w="1034667"/>
                <a:gridCol w="1099876"/>
              </a:tblGrid>
              <a:tr h="777447">
                <a:tc>
                  <a:txBody>
                    <a:bodyPr/>
                    <a:lstStyle/>
                    <a:p>
                      <a:pPr marL="0" marR="1460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несчастных случаев</a:t>
                      </a:r>
                    </a:p>
                  </a:txBody>
                  <a:tcPr marL="53143" marR="5314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460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53143" marR="5314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460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53143" marR="5314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460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53143" marR="5314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460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53143" marR="5314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460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1460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полугодие 2023</a:t>
                      </a:r>
                    </a:p>
                  </a:txBody>
                  <a:tcPr marL="53143" marR="5314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4908">
                <a:tc>
                  <a:txBody>
                    <a:bodyPr/>
                    <a:lstStyle/>
                    <a:p>
                      <a:pPr marL="0" marR="1460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Аварии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143" marR="5314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143" marR="5314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3143" marR="5314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143" marR="5314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143" marR="5314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4605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143" marR="5314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9173">
                <a:tc>
                  <a:txBody>
                    <a:bodyPr/>
                    <a:lstStyle/>
                    <a:p>
                      <a:pPr marL="0" marR="1460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человек, смертельно травмированных при авариях</a:t>
                      </a:r>
                    </a:p>
                  </a:txBody>
                  <a:tcPr marL="53143" marR="5314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3143" marR="5314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3143" marR="5314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3143" marR="5314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3143" marR="5314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4605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143" marR="5314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3132">
                <a:tc>
                  <a:txBody>
                    <a:bodyPr/>
                    <a:lstStyle/>
                    <a:p>
                      <a:pPr marL="0" marR="1460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человек, тяжело травмированных при авариях</a:t>
                      </a:r>
                    </a:p>
                  </a:txBody>
                  <a:tcPr marL="53143" marR="5314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143" marR="5314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3143" marR="5314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3143" marR="5314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3143" marR="5314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4605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3143" marR="5314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31911">
                <a:tc>
                  <a:txBody>
                    <a:bodyPr/>
                    <a:lstStyle/>
                    <a:p>
                      <a:pPr marL="0" marR="1460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несчастных случаев со смертельным исходом, не связанных с авариями</a:t>
                      </a:r>
                    </a:p>
                  </a:txBody>
                  <a:tcPr marL="53143" marR="5314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143" marR="5314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3143" marR="5314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143" marR="5314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3143" marR="5314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4605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3143" marR="5314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2872">
                <a:tc>
                  <a:txBody>
                    <a:bodyPr/>
                    <a:lstStyle/>
                    <a:p>
                      <a:pPr marL="0" marR="1460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несчастных случаев с тяжелым исходом, не связанных с авариями</a:t>
                      </a:r>
                    </a:p>
                  </a:txBody>
                  <a:tcPr marL="53143" marR="5314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143" marR="5314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3143" marR="5314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143" marR="5314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143" marR="5314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4605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143" marR="5314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9256">
                <a:tc>
                  <a:txBody>
                    <a:bodyPr/>
                    <a:lstStyle/>
                    <a:p>
                      <a:pPr marL="0" marR="1460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Групповые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несчастные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случаи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143" marR="5314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4605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143" marR="5314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4605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3143" marR="5314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4605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143" marR="5314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4605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3143" marR="5314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4605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3143" marR="5314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83568" y="18243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аварийности и травматизма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полугодие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года</a:t>
            </a:r>
          </a:p>
        </p:txBody>
      </p:sp>
    </p:spTree>
    <p:extLst>
      <p:ext uri="{BB962C8B-B14F-4D97-AF65-F5344CB8AC3E}">
        <p14:creationId xmlns:p14="http://schemas.microsoft.com/office/powerpoint/2010/main" val="32609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592" y="39625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15.06.2023 ООО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Крантехмонтаж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(г. Новосибирск). Падение башенного крана - 1 смертельный.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4013" y="1402025"/>
            <a:ext cx="43372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 аварии: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строительном объекте по адресу: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Новосибирск, ул. В.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Заровного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28 при выполнении работ упал башенный кран, в кабине находилась машинист башенного крана Данченко Алла Михайловна 1966 г.р. В результате падения крана получила травмы не совместимые с жизнью.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Комиссией, проводившей расследование,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установлено, что организация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осуществляла эксплуатацию башенного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крана: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без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ежегодного технического освидетельствования,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без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экспертизы промышленной безопасности крана, отработавшего назначенный срок службы,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без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периодического комплексного обследования рельсовых путей,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без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технических обслуживаний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\\192.168.20.1\для обмена\22 Отдел по  надзору за подъемными сооружениями\15.08.2023\к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277" y="1412776"/>
            <a:ext cx="3973211" cy="52976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67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804477"/>
            <a:ext cx="80841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Федеральному закону «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промышленной безопасности опасных производственных объектов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№ 116-ФЗ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21.07.1997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опасные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производственные объекты в зависимости от уровня потенциальной опасности аварий на них для жизненно важных интересов личности и общества подразделяются в соответствии с критериями, указанными в приложении 2 к настоящему Федеральному закону, на четыре класса опасности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опасности - опасные производственные объекты чрезвычайно высокой опасности;</a:t>
            </a:r>
          </a:p>
          <a:p>
            <a:pPr indent="457200"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класс опасности - опасные производственные объекты высокой опасности;</a:t>
            </a:r>
          </a:p>
          <a:p>
            <a:pPr indent="457200"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класс опасности - опасные производственные объекты средней опасности;</a:t>
            </a:r>
          </a:p>
          <a:p>
            <a:pPr indent="457200"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класс опасности - опасные производственные объекты низкой опасности.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derksenod\Desktop\РАЗНОЕ\по диаграммам\фоны\ГАЛОЧ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03" y="3049581"/>
            <a:ext cx="260024" cy="26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erksenod\Desktop\РАЗНОЕ\по диаграммам\фоны\ГАЛОЧ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68" y="3573016"/>
            <a:ext cx="260024" cy="26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erksenod\Desktop\РАЗНОЕ\по диаграммам\фоны\ГАЛОЧ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03" y="4149080"/>
            <a:ext cx="260024" cy="26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erksenod\Desktop\РАЗНОЕ\по диаграммам\фоны\ГАЛОЧ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96" y="4653136"/>
            <a:ext cx="260024" cy="26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09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31436" y="804477"/>
            <a:ext cx="83050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пунктом 8 статьи 16 Федерального закона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промышленной безопасности опасных производственных объектов» № 116-ФЗ от 21.07.1997. Для Федерального государственного надзора в области промышленной безопасности устанавливаются следующие особенности применения системы оценки и управления рисками при проведении плановых контрольных (надзорных) мероприятий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indent="457200"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в отношении опасных производственных объектов I или II класса опасности проведение плановых выездных проверок осуществляется не чаще одного раза в год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indent="457200"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в отношении опасных производственных объектов III класса опасности проведение плановых выездных проверок осуществляется не чаще одного раза в три года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indent="457200"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в отношении опасных производственных объектов IV класса опасности плановые выездные проверки не проводятся.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3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8" y="908720"/>
            <a:ext cx="780100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требованию пункта 2 статьи 11 Федерального закона «О промышленной безопасности опасных производственных объектов» № 116-ФЗ от 21.07.1997, сведения об организации производственного контроля за соблюдением требований промышленной безопасности представляются в письменной форме либо в форме электронного документа, подписанного усиленной квалифицированной электронной подписью, в федеральные органы исполнительной власти в области промышленной безопасности или их территориальные органы </a:t>
            </a: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до 1 апреля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соответствующего календарного года.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форме представления сведений об организации производственного контроля за соблюдением требований промышленной безопасности устанавливаются федеральным органом исполнительной власти в области промышленной безопасности.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80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018455"/>
              </p:ext>
            </p:extLst>
          </p:nvPr>
        </p:nvGraphicFramePr>
        <p:xfrm>
          <a:off x="179512" y="116632"/>
          <a:ext cx="8784976" cy="65350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243"/>
                <a:gridCol w="2262968"/>
                <a:gridCol w="499959"/>
                <a:gridCol w="5713806"/>
              </a:tblGrid>
              <a:tr h="3308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блока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Подразделы блока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отчетов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</a:tr>
              <a:tr h="5514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об обязательном страховании гражданской ответственности владельца опасного производственного объекта за причинение вреда в результате аварии на опасном производственном объекте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полисах обязательного страхования гражданской ответственности владельца опасного производственного объекта за причинение вреда в результате аварии на опасном производственном объекте (далее - ОПО) за отчетный период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</a:tr>
              <a:tr h="162582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работниках, ответственных за организацию и осуществление производственного контроля, службе производственного контроля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работнике(-ах), ответственном(-ых) за организацию производственного контроля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</a:tr>
              <a:tr h="162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работнике(-ах), ответственном(-ых) за осуществление производственного контроля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</a:tr>
              <a:tr h="116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положении о производственном контроле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</a:tr>
              <a:tr h="3308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об организации системы управления промышленной безопасностью (для ОПО I и II классов опасности)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Отсутствуют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об организации системы управления промышленной безопасностью (для ОПО I и II классов опасности)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</a:tr>
              <a:tr h="4411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выполнении плана мероприятий по обеспечению промышленной безопасности за предыдущий год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Отсутствуют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выполнении плана мероприятий по обеспечению промышленной безопасности за предыдущий год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</a:tr>
              <a:tr h="110300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проверок, проведённых работником, ответственным за организацию и осуществление производственного контроля, или службой производственного контроля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проверок за отчетный период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</a:tr>
              <a:tr h="162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приостановлении работ по результатам проверок производственного контроля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</a:tr>
              <a:tr h="162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5.2.1.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работ/наименование и учетный номер технического устройства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</a:tr>
              <a:tr h="3251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Предложения, внесенные работником, ответственным за осуществление производственного контроля, или службой производственного контроля, по обеспечению промышленной безопасности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</a:tr>
              <a:tr h="110300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состоянии технических устройств, применяемых на опасном производственном объекте, зданий и сооружений на опасном производственном объекте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 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сведения о зданиях и сооружениях на ОПО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</a:tr>
              <a:tr h="220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состоянии зданий и сооружений на ОПО, отработавших сроки службы, требующих проведения ремонтных работ, реконструкции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</a:tr>
              <a:tr h="110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сведения о технических устройствах, применяемых на ОПО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</a:tr>
              <a:tr h="330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состоянии технических устройств, применяемых на ОПО, отработавших сроки службы, требующих проведения ремонтных работ, реконструкции, модернизации, находящихся в опытной эксплуатации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</a:tr>
              <a:tr h="48774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об инцидентах и несчастных случаях, произошедших на ОПО в результате нарушения требований промышленной безопасности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об инцидентах и несчастных случаях (тяжелых, со смертельным исходом, групповых несчастных случаях с тяжелыми последствиями), подлежащих расследованию (далее - происшествия) на ОПО в результате нарушения требований промышленной безопасности, анализ причин их возникновения и принятые меры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</a:tr>
              <a:tr h="110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Положение о расследовании причин инцидентов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</a:tr>
              <a:tr h="162582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готовности к действиям по локализации и ликвидации последствий аварий на ОПО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об ответственном руководителе работ по локализации и ликвидации аварии на ОПО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</a:tr>
              <a:tr h="220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мероприятий по локализации аварий и ликвидации их последствий на ОПО I, II или III классов опасности (далее - ПМЛА)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</a:tr>
              <a:tr h="3251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и осуществление мероприятия по локализации и ликвидации последствий аварий на ОПО (в отношении опасных производственных объектов IV класса опасности)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</a:tr>
              <a:tr h="110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готовности работников к действиям во время аварии на ОПО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</a:tr>
              <a:tr h="3308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мероприятий по обеспечению промышленной безопасности на следующий отчетный период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9.1.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мероприятий по обеспечению промышленной безопасности на текущий год (следующий отчетный период)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</a:tr>
              <a:tr h="4411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Данные о подписании сведений об организации производственного контроля за соблюдением требований промышленной безопасности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Отсутствуют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Данные о подписании сведений об организации производственного контроля за соблюдением требований промышленной безопасности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468" marR="1746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20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436" y="804477"/>
            <a:ext cx="4134792" cy="58463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2891" y="804477"/>
            <a:ext cx="4193987" cy="59300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31436" y="136387"/>
            <a:ext cx="8233052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предостережения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40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2539</TotalTime>
  <Words>1510</Words>
  <Application>Microsoft Office PowerPoint</Application>
  <PresentationFormat>Экран (4:3)</PresentationFormat>
  <Paragraphs>224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Дерксен Ольга Дмитриевна</dc:creator>
  <cp:lastModifiedBy>Дерксен Ольга Дмитриевна</cp:lastModifiedBy>
  <cp:revision>133</cp:revision>
  <dcterms:created xsi:type="dcterms:W3CDTF">2018-01-19T07:14:08Z</dcterms:created>
  <dcterms:modified xsi:type="dcterms:W3CDTF">2023-08-11T07:05:20Z</dcterms:modified>
</cp:coreProperties>
</file>